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72" r:id="rId6"/>
    <p:sldId id="271" r:id="rId7"/>
    <p:sldId id="259" r:id="rId8"/>
    <p:sldId id="273" r:id="rId9"/>
    <p:sldId id="260" r:id="rId10"/>
    <p:sldId id="265" r:id="rId11"/>
    <p:sldId id="261" r:id="rId12"/>
    <p:sldId id="267" r:id="rId13"/>
    <p:sldId id="262" r:id="rId14"/>
    <p:sldId id="268" r:id="rId15"/>
    <p:sldId id="263" r:id="rId16"/>
    <p:sldId id="269" r:id="rId17"/>
    <p:sldId id="270" r:id="rId18"/>
  </p:sldIdLst>
  <p:sldSz cx="9144000" cy="6858000" type="screen4x3"/>
  <p:notesSz cx="6794500" cy="99187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90D12C-13BF-4F79-9697-CA1170A3CF2E}" type="datetimeFigureOut">
              <a:rPr lang="es-ES" smtClean="0"/>
              <a:pPr/>
              <a:t>28/09/2010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F5E5CD8-AE12-4A65-8364-B4159859A8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90D12C-13BF-4F79-9697-CA1170A3CF2E}" type="datetimeFigureOut">
              <a:rPr lang="es-ES" smtClean="0"/>
              <a:pPr/>
              <a:t>28/09/2010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E5CD8-AE12-4A65-8364-B4159859A89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90D12C-13BF-4F79-9697-CA1170A3CF2E}" type="datetimeFigureOut">
              <a:rPr lang="es-ES" smtClean="0"/>
              <a:pPr/>
              <a:t>28/09/2010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E5CD8-AE12-4A65-8364-B4159859A89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90D12C-13BF-4F79-9697-CA1170A3CF2E}" type="datetimeFigureOut">
              <a:rPr lang="es-ES" smtClean="0"/>
              <a:pPr/>
              <a:t>28/09/2010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E5CD8-AE12-4A65-8364-B4159859A89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90D12C-13BF-4F79-9697-CA1170A3CF2E}" type="datetimeFigureOut">
              <a:rPr lang="es-ES" smtClean="0"/>
              <a:pPr/>
              <a:t>28/09/2010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E5CD8-AE12-4A65-8364-B4159859A8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90D12C-13BF-4F79-9697-CA1170A3CF2E}" type="datetimeFigureOut">
              <a:rPr lang="es-ES" smtClean="0"/>
              <a:pPr/>
              <a:t>28/09/2010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E5CD8-AE12-4A65-8364-B4159859A89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90D12C-13BF-4F79-9697-CA1170A3CF2E}" type="datetimeFigureOut">
              <a:rPr lang="es-ES" smtClean="0"/>
              <a:pPr/>
              <a:t>28/09/2010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E5CD8-AE12-4A65-8364-B4159859A8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990D12C-13BF-4F79-9697-CA1170A3CF2E}" type="datetimeFigureOut">
              <a:rPr lang="es-ES" smtClean="0"/>
              <a:pPr/>
              <a:t>28/09/2010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E5CD8-AE12-4A65-8364-B4159859A8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90D12C-13BF-4F79-9697-CA1170A3CF2E}" type="datetimeFigureOut">
              <a:rPr lang="es-ES" smtClean="0"/>
              <a:pPr/>
              <a:t>28/09/2010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F5E5CD8-AE12-4A65-8364-B4159859A89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90D12C-13BF-4F79-9697-CA1170A3CF2E}" type="datetimeFigureOut">
              <a:rPr lang="es-ES" smtClean="0"/>
              <a:pPr/>
              <a:t>28/09/2010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E5CD8-AE12-4A65-8364-B4159859A8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90D12C-13BF-4F79-9697-CA1170A3CF2E}" type="datetimeFigureOut">
              <a:rPr lang="es-ES" smtClean="0"/>
              <a:pPr/>
              <a:t>28/09/2010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E5CD8-AE12-4A65-8364-B4159859A8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990D12C-13BF-4F79-9697-CA1170A3CF2E}" type="datetimeFigureOut">
              <a:rPr lang="es-ES" smtClean="0"/>
              <a:pPr/>
              <a:t>28/09/2010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F5E5CD8-AE12-4A65-8364-B4159859A8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Género e inmigración en un contexto de crisis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Luis Mena Martínez</a:t>
            </a:r>
          </a:p>
          <a:p>
            <a:r>
              <a:rPr lang="es-ES" dirty="0" smtClean="0"/>
              <a:t>Universidad de Salamanca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Género: interpretación social de roles que deben cumplir hombre y mujeres</a:t>
            </a:r>
          </a:p>
          <a:p>
            <a:r>
              <a:rPr lang="es-ES" dirty="0" smtClean="0"/>
              <a:t>Clave: relación entre género y roles</a:t>
            </a:r>
          </a:p>
          <a:p>
            <a:r>
              <a:rPr lang="es-ES" dirty="0" smtClean="0"/>
              <a:t>La ciudadanía como aspiración irrenunciable: persona con facultad para ejercer sus derechos</a:t>
            </a:r>
          </a:p>
          <a:p>
            <a:r>
              <a:rPr lang="es-ES" dirty="0" smtClean="0"/>
              <a:t>Derechos (humanos) vs diferencias culturales</a:t>
            </a:r>
          </a:p>
          <a:p>
            <a:r>
              <a:rPr lang="es-ES" dirty="0" smtClean="0"/>
              <a:t>Enfatizando capacidades frente a enfoque paternalista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Perspectiva de género</a:t>
            </a:r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Efecto a tener en cuenta en actuaciones, intervenciones, programas o evaluaciones</a:t>
            </a:r>
          </a:p>
          <a:p>
            <a:r>
              <a:rPr lang="es-ES" dirty="0" smtClean="0"/>
              <a:t>Ley30/2003 obliga a memoria sobre cómo afecta a hombre y mujeres cada medida</a:t>
            </a:r>
          </a:p>
          <a:p>
            <a:r>
              <a:rPr lang="es-ES" dirty="0" smtClean="0"/>
              <a:t>Análisis cuantitativo: datos desagregados por sexo</a:t>
            </a:r>
          </a:p>
          <a:p>
            <a:r>
              <a:rPr lang="es-ES" dirty="0" smtClean="0"/>
              <a:t>Análisis cualitativo: influencia de roles, expectativas del grupo de pertenencia, acceso a empleo, salud, bienes culturales,…; uso de los recursos ofertados y barreras por género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Impacto de género</a:t>
            </a:r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568"/>
                <a:gridCol w="2808312"/>
                <a:gridCol w="339472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Principio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Medidas de protección sectorial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Igualdad de trato como ciudadanos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Representación social: imágenes y significados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Las</a:t>
                      </a:r>
                      <a:r>
                        <a:rPr lang="es-ES" baseline="0" dirty="0" smtClean="0"/>
                        <a:t> vulnerables y frágiles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Análisis de los fenómenos sociales que provocan su “fragilidad”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Responsabilidad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Tratamiento tutelado por la red de expertos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Asesoramiento gestionado desde la cooperación en la responsabilidad y toma de decisiones (no sustituir)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Metodologías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Descripción detallada de cada colectivo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Visión social y</a:t>
                      </a:r>
                      <a:r>
                        <a:rPr lang="es-ES" baseline="0" dirty="0" smtClean="0"/>
                        <a:t> política de las condiciones de cada grupo, no solo descriptiva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Modelos de intervención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Gestión de los problemas de adaptación, microanálisis de las situaciones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Información sobre derechos. Intervención que afianza la progresiva autonomía como criterio de intervención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Ciudadanía: </a:t>
            </a:r>
            <a:br>
              <a:rPr lang="es-ES" dirty="0" smtClean="0"/>
            </a:br>
            <a:r>
              <a:rPr lang="es-ES" dirty="0" smtClean="0"/>
              <a:t>protección vs derechos</a:t>
            </a:r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16024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Papel tradicional de género como mantenedoras y cuidadoras del hogar, esposas y madres</a:t>
            </a:r>
          </a:p>
          <a:p>
            <a:r>
              <a:rPr lang="es-ES" dirty="0" smtClean="0"/>
              <a:t>Diferencias culturales por las que se ven como “atrasadas” y sujetos pasivos que necesitan ayuda para tomar decisiones</a:t>
            </a:r>
          </a:p>
          <a:p>
            <a:r>
              <a:rPr lang="es-ES" dirty="0" smtClean="0"/>
              <a:t>Énfasis en que son un colectivo vulnerable, proclive al desarraigo, el desamparo y la exclusión</a:t>
            </a:r>
          </a:p>
          <a:p>
            <a:r>
              <a:rPr lang="es-ES" dirty="0" smtClean="0"/>
              <a:t>Imagen de grupo homogéneo, negando su heterogeneidad</a:t>
            </a:r>
          </a:p>
          <a:p>
            <a:r>
              <a:rPr lang="es-ES" dirty="0" smtClean="0"/>
              <a:t>Esto se asume como “lógico” y “natural”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Construcción ideológica y social de la categoría “mujer inmigrante”</a:t>
            </a:r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Integración óptima</a:t>
            </a:r>
          </a:p>
          <a:p>
            <a:r>
              <a:rPr lang="es-ES" dirty="0" smtClean="0"/>
              <a:t>Integración desigual pero compartida con autóctonos</a:t>
            </a:r>
          </a:p>
          <a:p>
            <a:r>
              <a:rPr lang="es-ES" dirty="0" smtClean="0"/>
              <a:t>Integración desigual y no compartida con autóctonos</a:t>
            </a:r>
          </a:p>
          <a:p>
            <a:r>
              <a:rPr lang="es-ES" dirty="0" smtClean="0"/>
              <a:t>Integración desigual y no compartida con autóctonos ni hombres migrantes</a:t>
            </a:r>
          </a:p>
          <a:p>
            <a:r>
              <a:rPr lang="es-ES" dirty="0" smtClean="0"/>
              <a:t>Situación de marginación extrema</a:t>
            </a:r>
          </a:p>
          <a:p>
            <a:endParaRPr lang="es-ES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Niveles (analíticos) de integración de las mujeres inmigrantes</a:t>
            </a:r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s-ES" b="1" dirty="0" smtClean="0"/>
              <a:t>Marco</a:t>
            </a:r>
            <a:r>
              <a:rPr lang="es-ES" dirty="0" smtClean="0"/>
              <a:t>: enfoque de capacidades de A. </a:t>
            </a:r>
            <a:r>
              <a:rPr lang="es-ES" dirty="0" err="1" smtClean="0"/>
              <a:t>Sen</a:t>
            </a:r>
            <a:r>
              <a:rPr lang="es-ES" dirty="0" smtClean="0"/>
              <a:t>, centrado en el papel de agente de la persona</a:t>
            </a:r>
          </a:p>
          <a:p>
            <a:r>
              <a:rPr lang="es-ES" b="1" dirty="0" smtClean="0"/>
              <a:t>Autonomía y autosuficiencia</a:t>
            </a:r>
            <a:r>
              <a:rPr lang="es-ES" dirty="0" smtClean="0"/>
              <a:t>: capacidad de toma de decisiones en ámbito público y privado</a:t>
            </a:r>
          </a:p>
          <a:p>
            <a:r>
              <a:rPr lang="es-ES" b="1" dirty="0" smtClean="0"/>
              <a:t>Formación y empleo</a:t>
            </a:r>
            <a:r>
              <a:rPr lang="es-ES" dirty="0" smtClean="0"/>
              <a:t>: capacidades y competencias necesarias para el acceso al empleo</a:t>
            </a:r>
          </a:p>
          <a:p>
            <a:r>
              <a:rPr lang="es-ES" b="1" dirty="0" smtClean="0"/>
              <a:t>Inclusión social</a:t>
            </a:r>
            <a:r>
              <a:rPr lang="es-ES" dirty="0" smtClean="0"/>
              <a:t>: capacidad de participación y movilización social</a:t>
            </a:r>
          </a:p>
          <a:p>
            <a:r>
              <a:rPr lang="es-ES" b="1" dirty="0" smtClean="0"/>
              <a:t>Inclusión cultural</a:t>
            </a:r>
            <a:r>
              <a:rPr lang="es-ES" dirty="0" smtClean="0"/>
              <a:t>: trasmitir la propia cultura, crear experiencias culturales, crear vínculos entre culturas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Ejes de análisis</a:t>
            </a: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es-ES" dirty="0" smtClean="0"/>
              <a:t>Elementos de análisis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es-ES" dirty="0" smtClean="0"/>
              <a:t>Servicios y políticas implicados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es-ES" dirty="0" smtClean="0"/>
              <a:t>Obstáculos/oportunidades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es-ES" dirty="0" smtClean="0"/>
              <a:t>Propuestas</a:t>
            </a:r>
          </a:p>
          <a:p>
            <a:pPr marL="624078" indent="-514350">
              <a:buFont typeface="+mj-lt"/>
              <a:buAutoNum type="arabicPeriod"/>
            </a:pPr>
            <a:endParaRPr lang="es-ES" dirty="0" smtClean="0"/>
          </a:p>
          <a:p>
            <a:pPr marL="624078" indent="-514350">
              <a:buFont typeface="+mj-lt"/>
              <a:buAutoNum type="arabicPeriod"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Pasos en la propuesta de políticas</a:t>
            </a:r>
            <a:endParaRPr lang="es-E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Elementos de Análisis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Servicios y políticas implicados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Autoconciencia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Servicios de acogida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Autoestima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Servicios de orientación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Capacidad de toma de decisiones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Servicios de aprendizaje y formación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Soporte personalizado a los procesos de decisión y autonomía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Autonomía y autosuficiencia</a:t>
            </a:r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Obstáculo/oportunidad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Propuesta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Capacidad</a:t>
                      </a:r>
                      <a:r>
                        <a:rPr lang="es-ES" baseline="0" dirty="0" smtClean="0"/>
                        <a:t> de toma de toma de decisiones: corresponsabilidad frente a conciliación como competencia de las mujeres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Dirigir programas de corresponsabilidad a hombres, para disminuir la división sexual de tareas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Planificación familiar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Cursos salud sexual. Información</a:t>
                      </a:r>
                      <a:r>
                        <a:rPr lang="es-ES" baseline="0" dirty="0" smtClean="0"/>
                        <a:t> sobre derechos y servicios de salud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Violencia de género y tutelas masculinas en toma de decisiones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Mejorar información y prevención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dirty="0" smtClean="0"/>
                        <a:t>en</a:t>
                      </a:r>
                      <a:r>
                        <a:rPr lang="es-ES" baseline="0" dirty="0" smtClean="0"/>
                        <a:t> redes de confianza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Capacidad de toma de decisiones en el ámbito público.</a:t>
                      </a:r>
                      <a:r>
                        <a:rPr lang="es-ES" baseline="0" dirty="0" smtClean="0"/>
                        <a:t> Desinformación sobre derechos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Mejorar información sobre derechos y acceso a justicia, empleo, salud, servicios sociales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Estadísticas desagregadas por sexo sobre uso de mecanismos de protección social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Elaborar indicadores específicos de género. Crear líneas de subvención</a:t>
                      </a:r>
                      <a:r>
                        <a:rPr lang="es-ES" baseline="0" dirty="0" smtClean="0"/>
                        <a:t> destinadas  a este fin (no solo en los organismos de igualdad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Autonomía y autosuficiencia:</a:t>
            </a:r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Elementos de Análisis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Servicios y políticas implicados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Estrategias</a:t>
                      </a:r>
                      <a:r>
                        <a:rPr lang="es-ES" baseline="0" dirty="0" smtClean="0"/>
                        <a:t> para conseguir </a:t>
                      </a:r>
                      <a:r>
                        <a:rPr lang="es-ES" baseline="0" dirty="0" smtClean="0"/>
                        <a:t>empleo. Demanda proximidad constante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Evaluación del </a:t>
                      </a:r>
                      <a:r>
                        <a:rPr lang="es-ES" dirty="0" err="1" smtClean="0"/>
                        <a:t>curriculum</a:t>
                      </a:r>
                      <a:r>
                        <a:rPr lang="es-ES" dirty="0" smtClean="0"/>
                        <a:t> formativo-laboral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Estrategias para progresar en el </a:t>
                      </a:r>
                      <a:r>
                        <a:rPr lang="es-ES" dirty="0" smtClean="0"/>
                        <a:t>trabajo. Ampliación</a:t>
                      </a:r>
                      <a:r>
                        <a:rPr lang="es-ES" baseline="0" dirty="0" smtClean="0"/>
                        <a:t> sectores demanda mujeres inmigrantes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Orientación</a:t>
                      </a:r>
                      <a:r>
                        <a:rPr lang="es-ES" baseline="0" dirty="0" smtClean="0"/>
                        <a:t> y tutoría laboral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Capacidades y competencias para emprender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Formación Lingüística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Uso de servicios públicos de formación y empleo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Formación no formal y aprendizaje permanente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Uso de nuevas tecnologías de comunicación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Asesoría para</a:t>
                      </a:r>
                      <a:r>
                        <a:rPr lang="es-ES" baseline="0" dirty="0" smtClean="0"/>
                        <a:t> oportunidades de autoempleo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Formación y empleo</a:t>
            </a: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67544" y="980728"/>
          <a:ext cx="8229600" cy="576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Obstáculo/oportunidad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Propuesta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La responsabilidad social corporativa como elemento diferencial y competitivo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Crear distintivos de calidad e igualdad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Desajuste entre cualificaciones y demanda</a:t>
                      </a:r>
                      <a:r>
                        <a:rPr lang="es-ES" baseline="0" dirty="0" smtClean="0"/>
                        <a:t> de </a:t>
                      </a:r>
                      <a:r>
                        <a:rPr lang="es-ES" baseline="0" dirty="0" err="1" smtClean="0"/>
                        <a:t>empleabilidad</a:t>
                      </a:r>
                      <a:r>
                        <a:rPr lang="es-ES" baseline="0" dirty="0" smtClean="0"/>
                        <a:t>. Capital lingüístico en contexto de globalización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Políticas</a:t>
                      </a:r>
                      <a:r>
                        <a:rPr lang="es-ES" baseline="0" dirty="0" smtClean="0"/>
                        <a:t> de estimulo a los mediadores laborales (</a:t>
                      </a:r>
                      <a:r>
                        <a:rPr lang="es-ES" baseline="0" dirty="0" err="1" smtClean="0"/>
                        <a:t>S.P.Empleo</a:t>
                      </a:r>
                      <a:r>
                        <a:rPr lang="es-ES" baseline="0" dirty="0" smtClean="0"/>
                        <a:t>, ETTS) para la adaptación de perfiles. Portales de información </a:t>
                      </a:r>
                      <a:r>
                        <a:rPr lang="es-ES" baseline="0" dirty="0" smtClean="0"/>
                        <a:t>accesibles. TIC y empleo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Oferta</a:t>
                      </a:r>
                      <a:r>
                        <a:rPr lang="es-ES" baseline="0" dirty="0" smtClean="0"/>
                        <a:t> de cursos específicos de formación de los servicios públicos de empleo por niveles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Adaptación a cualificación y empleabilidad de </a:t>
                      </a:r>
                      <a:r>
                        <a:rPr lang="es-ES" dirty="0" smtClean="0"/>
                        <a:t>mujeres.</a:t>
                      </a:r>
                      <a:r>
                        <a:rPr lang="es-ES" baseline="0" dirty="0" smtClean="0"/>
                        <a:t> Reciclaje profesional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Orientación en Formación Profesional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Programas para evitar patrones feminizados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Ámbito rural como lugar de oportunidades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Programas de desarrollo rural con participación de mujeres en decisiones. Aprovechar digitalización</a:t>
                      </a:r>
                      <a:r>
                        <a:rPr lang="es-ES" baseline="0" dirty="0" smtClean="0"/>
                        <a:t> para crear redes telemáticas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s-ES" dirty="0" smtClean="0"/>
              <a:t>Formación y empleo</a:t>
            </a:r>
            <a:endParaRPr 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Elementos de análisis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Servicios</a:t>
                      </a:r>
                      <a:r>
                        <a:rPr lang="es-ES" baseline="0" dirty="0" smtClean="0"/>
                        <a:t> y políticas implicados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Competencias sociales y cívicas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Información general y asesoría legal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Participación y movilización social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Iniciativas de reconocimiento social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Redes sociales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Facilitación del </a:t>
                      </a:r>
                      <a:r>
                        <a:rPr lang="es-ES" i="1" dirty="0" err="1" smtClean="0"/>
                        <a:t>networking</a:t>
                      </a:r>
                      <a:r>
                        <a:rPr lang="es-ES" i="1" dirty="0" smtClean="0"/>
                        <a:t> </a:t>
                      </a:r>
                      <a:r>
                        <a:rPr lang="es-ES" i="0" dirty="0" smtClean="0"/>
                        <a:t>social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Ciudadanía activa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Promoción de la participación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Estimulación de la asunción de roles de responsabilidad social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Promoción</a:t>
                      </a:r>
                      <a:r>
                        <a:rPr lang="es-ES" baseline="0" dirty="0" smtClean="0"/>
                        <a:t> de la participación cívica y ciudadana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Inclusión social</a:t>
            </a:r>
            <a:endParaRPr lang="es-E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67544" y="908720"/>
          <a:ext cx="8229600" cy="576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Obstáculo/oportunidad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Propuesta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Reconocimiento social que genera confianza para ejercicio de derechos y </a:t>
                      </a: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participación. Políticas de igualdad.</a:t>
                      </a: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Mantener equilibrio responsabilidades familiares – responsabilidades consigo misma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Administración digital en consulta ciudadana e información de derechos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Reducir brecha de género en tecnología para fomentar interés por asuntos públicos. Promover asociacionismo vía TIC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Participación en asociaciones (APAS, vecinales, propias). Facilitar </a:t>
                      </a: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intercambio de experiencias de asociacionismo de mujeres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Fomentar participación. Reforzar redes apoyo mutuo. Redes </a:t>
                      </a: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más allá de lo territorial en estrategias municipales de </a:t>
                      </a: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participación. </a:t>
                      </a: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Movilidad de las mujeres limitada por la falta de medios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Formar redes de dinamizadores en uso TIC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Evaluación de modernización de las metodologías públicas de intervención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Análisis de buenas prácticas de formación de mujeres en nuevas tecnologías y su uso en empleo, creación de redes o cultura cívica</a:t>
                      </a: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ES" dirty="0" smtClean="0"/>
              <a:t>Inclusión social</a:t>
            </a:r>
            <a:endParaRPr lang="es-E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Elementos de análisis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Servicios y políticas implicados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Comprensión</a:t>
                      </a:r>
                      <a:r>
                        <a:rPr lang="es-ES" baseline="0" dirty="0" smtClean="0"/>
                        <a:t> del idioma, cultura y valores </a:t>
                      </a:r>
                      <a:r>
                        <a:rPr lang="es-ES" baseline="0" dirty="0" smtClean="0"/>
                        <a:t>locales. Capital lingüístico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Mediación cultural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Conexión</a:t>
                      </a:r>
                      <a:r>
                        <a:rPr lang="es-ES" baseline="0" dirty="0" smtClean="0"/>
                        <a:t> mantenida con la propia cultura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Dinamización cultural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Procesos de intercambio</a:t>
                      </a:r>
                      <a:r>
                        <a:rPr lang="es-ES" baseline="0" dirty="0" smtClean="0"/>
                        <a:t> cultural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Promoción y comunicación cultural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Habilidades culturales y artísticas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Políticas y planes de integración y ciudadanía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Producción</a:t>
                      </a:r>
                      <a:r>
                        <a:rPr lang="es-ES" baseline="0" dirty="0" smtClean="0"/>
                        <a:t> cultural y artística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Políticas de lucha contra la discriminación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Inclusión cultural</a:t>
            </a:r>
            <a:endParaRPr lang="es-E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67544" y="1196752"/>
          <a:ext cx="8229600" cy="549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Obstáculo/oportunidad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Propuesta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Aprovechar y transferir las experiencias vitales y laborales de mujeres con éxito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Foros digitales sobre experiencias de liderazgo femenino, acceso a buenas prácticas de autoempleo, empleo o creación de recursos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Las mujeres como transmisoras de lo propio: vínculo con cultura de origen de las inmigrantes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Crear proyectos en red para intercambio experiencia mujeres inmigrantes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Revalorización de las aportaciones de las mujeres en lo público y lo artístico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Evaluar número de iniciativas que promuevan la </a:t>
                      </a:r>
                      <a:r>
                        <a:rPr kumimoji="0" lang="es-E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visibilización</a:t>
                      </a: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 y reconocimiento de las mujeres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Formación en intermediación cultural de mujeres inmigrantes con mayor arraigo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Portales digitales de formación </a:t>
                      </a:r>
                      <a:r>
                        <a:rPr kumimoji="0" lang="es-E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on</a:t>
                      </a: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 line. Información sobre uso sistemas protección social y ajustes familiares migrantes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Falta de valoración del saber de las mujeres.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Dinamizar su conocimiento cultural partiendo de sus definiciones</a:t>
                      </a: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Inclusión cultural</a:t>
            </a:r>
            <a:endParaRPr lang="es-E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8803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s-ES" dirty="0" smtClean="0"/>
              <a:t>Superar visiones paternalistas: agentes sociales y económicos </a:t>
            </a:r>
            <a:r>
              <a:rPr lang="es-ES" dirty="0" smtClean="0"/>
              <a:t>activos</a:t>
            </a:r>
          </a:p>
          <a:p>
            <a:pPr>
              <a:lnSpc>
                <a:spcPct val="90000"/>
              </a:lnSpc>
            </a:pPr>
            <a:r>
              <a:rPr lang="es-ES" dirty="0" smtClean="0"/>
              <a:t>No son un grupo social homogéneo</a:t>
            </a:r>
            <a:endParaRPr lang="es-ES" dirty="0" smtClean="0"/>
          </a:p>
          <a:p>
            <a:pPr>
              <a:lnSpc>
                <a:spcPct val="90000"/>
              </a:lnSpc>
            </a:pPr>
            <a:r>
              <a:rPr lang="es-ES" dirty="0" smtClean="0"/>
              <a:t>Hay que aprovechar el acervo educativo y cultural</a:t>
            </a:r>
          </a:p>
          <a:p>
            <a:pPr>
              <a:lnSpc>
                <a:spcPct val="90000"/>
              </a:lnSpc>
            </a:pPr>
            <a:r>
              <a:rPr lang="es-ES" dirty="0" smtClean="0"/>
              <a:t>Necesidad de políticas que favorezcan la empleabilidad fuera de servicios de proximidad</a:t>
            </a:r>
          </a:p>
          <a:p>
            <a:pPr>
              <a:lnSpc>
                <a:spcPct val="90000"/>
              </a:lnSpc>
            </a:pPr>
            <a:r>
              <a:rPr lang="es-ES" dirty="0" smtClean="0"/>
              <a:t>Promoción de la corresponsabilidad</a:t>
            </a:r>
          </a:p>
          <a:p>
            <a:pPr>
              <a:lnSpc>
                <a:spcPct val="90000"/>
              </a:lnSpc>
            </a:pPr>
            <a:r>
              <a:rPr lang="es-ES" dirty="0" smtClean="0"/>
              <a:t>Liderazgo femenino como forma de poner en valor el papel socialmente dinamizador de las </a:t>
            </a:r>
            <a:r>
              <a:rPr lang="es-ES" dirty="0" smtClean="0"/>
              <a:t>mujeres</a:t>
            </a:r>
          </a:p>
          <a:p>
            <a:pPr>
              <a:lnSpc>
                <a:spcPct val="90000"/>
              </a:lnSpc>
            </a:pPr>
            <a:r>
              <a:rPr lang="es-ES" dirty="0" smtClean="0"/>
              <a:t>Legislación de extranjería como barrera a la integración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Apuntes conclusivos</a:t>
            </a:r>
            <a:endParaRPr lang="es-E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360</TotalTime>
  <Words>1244</Words>
  <Application>Microsoft Office PowerPoint</Application>
  <PresentationFormat>Presentación en pantalla (4:3)</PresentationFormat>
  <Paragraphs>162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Concurrencia</vt:lpstr>
      <vt:lpstr>Género e inmigración en un contexto de crisis</vt:lpstr>
      <vt:lpstr>Perspectiva de género</vt:lpstr>
      <vt:lpstr>Impacto de género</vt:lpstr>
      <vt:lpstr>Ciudadanía:  protección vs derechos</vt:lpstr>
      <vt:lpstr>Construcción ideológica y social de la categoría “mujer inmigrante”</vt:lpstr>
      <vt:lpstr>Niveles (analíticos) de integración de las mujeres inmigrantes</vt:lpstr>
      <vt:lpstr>Ejes de análisis</vt:lpstr>
      <vt:lpstr>Pasos en la propuesta de políticas</vt:lpstr>
      <vt:lpstr>Autonomía y autosuficiencia</vt:lpstr>
      <vt:lpstr>Autonomía y autosuficiencia:</vt:lpstr>
      <vt:lpstr>Formación y empleo</vt:lpstr>
      <vt:lpstr>Formación y empleo</vt:lpstr>
      <vt:lpstr>Inclusión social</vt:lpstr>
      <vt:lpstr>Inclusión social</vt:lpstr>
      <vt:lpstr>Inclusión cultural</vt:lpstr>
      <vt:lpstr>Inclusión cultural</vt:lpstr>
      <vt:lpstr>Apuntes conclusivos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Perspectiva de género e impacto de género  en políticas públicas</dc:title>
  <dc:creator>Soc_2</dc:creator>
  <cp:lastModifiedBy>Luis</cp:lastModifiedBy>
  <cp:revision>41</cp:revision>
  <dcterms:created xsi:type="dcterms:W3CDTF">2010-09-23T14:56:47Z</dcterms:created>
  <dcterms:modified xsi:type="dcterms:W3CDTF">2010-09-28T11:09:07Z</dcterms:modified>
</cp:coreProperties>
</file>